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340" r:id="rId2"/>
    <p:sldId id="349" r:id="rId3"/>
    <p:sldId id="341" r:id="rId4"/>
    <p:sldId id="338" r:id="rId5"/>
    <p:sldId id="342" r:id="rId6"/>
    <p:sldId id="343" r:id="rId7"/>
    <p:sldId id="345" r:id="rId8"/>
    <p:sldId id="346" r:id="rId9"/>
    <p:sldId id="348" r:id="rId10"/>
    <p:sldId id="347" r:id="rId11"/>
  </p:sldIdLst>
  <p:sldSz cx="10693400" cy="7561263"/>
  <p:notesSz cx="6662738" cy="9832975"/>
  <p:defaultTextStyle>
    <a:defPPr>
      <a:defRPr lang="en-GB"/>
    </a:defPPr>
    <a:lvl1pPr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1pPr>
    <a:lvl2pPr marL="4572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2pPr>
    <a:lvl3pPr marL="9144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3pPr>
    <a:lvl4pPr marL="13716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4pPr>
    <a:lvl5pPr marL="18288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6CCEE"/>
    <a:srgbClr val="72BBE8"/>
    <a:srgbClr val="1E7FB8"/>
    <a:srgbClr val="C4DAF4"/>
    <a:srgbClr val="4189DD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5" autoAdjust="0"/>
    <p:restoredTop sz="94659" autoAdjust="0"/>
  </p:normalViewPr>
  <p:slideViewPr>
    <p:cSldViewPr snapToGrid="0">
      <p:cViewPr varScale="1">
        <p:scale>
          <a:sx n="67" d="100"/>
          <a:sy n="67" d="100"/>
        </p:scale>
        <p:origin x="-102" y="-70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7665065-3C4A-454F-800C-2CA56F0EA6FD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727DFF75-7AB6-4438-A68F-04FBEC10C0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05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World Health Organization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8793989F-71F5-4CEE-A6EF-D952A381A17D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5488" y="738188"/>
            <a:ext cx="5211762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244C1683-08A7-4288-8078-CEFD2B4B85D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9675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79E4EAC-6CA6-4807-BE14-BCB19F548897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A6C4AC-F878-49DB-934D-85B6B925ADDA}" type="slidenum">
              <a:rPr lang="en-GB"/>
              <a:pPr/>
              <a:t>1</a:t>
            </a:fld>
            <a:endParaRPr lang="en-GB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64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/>
              <a:t>World Health Organization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F29580BB-712C-4147-A447-7394F37CA7C5}" type="datetime3">
              <a:rPr lang="en-GB"/>
              <a:pPr/>
              <a:t>18 March, 2015</a:t>
            </a:fld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A0D4AE-9D77-42A9-8B6F-32173DD72083}" type="slidenum">
              <a:rPr lang="en-GB"/>
              <a:pPr/>
              <a:t>4</a:t>
            </a:fld>
            <a:endParaRPr lang="en-GB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0" tIns="0" rIns="0" bIns="0"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745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441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485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947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335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World Health Organization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93989F-71F5-4CEE-A6EF-D952A381A17D}" type="datetime3">
              <a:rPr lang="en-GB" smtClean="0"/>
              <a:pPr/>
              <a:t>18 March, 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C1683-08A7-4288-8078-CEFD2B4B85DF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382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48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0050" y="0"/>
            <a:ext cx="2673350" cy="6607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867650" cy="6607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50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70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44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525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1950" y="1522413"/>
            <a:ext cx="4772025" cy="5084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44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08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956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70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472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52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693400" cy="13652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525" y="1522413"/>
            <a:ext cx="9696450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1374775"/>
            <a:ext cx="106934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588" y="6632575"/>
            <a:ext cx="10693400" cy="928688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084263" y="7085013"/>
            <a:ext cx="49672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42988" rtl="0"/>
            <a:r>
              <a:rPr lang="en-GB" sz="1400" dirty="0" smtClean="0">
                <a:solidFill>
                  <a:srgbClr val="96CCEE"/>
                </a:solidFill>
                <a:latin typeface="Arial Narrow" pitchFamily="34" charset="0"/>
              </a:rPr>
              <a:t>GO</a:t>
            </a:r>
            <a:r>
              <a:rPr lang="en-GB" sz="1400" baseline="0" dirty="0" smtClean="0">
                <a:solidFill>
                  <a:srgbClr val="96CCEE"/>
                </a:solidFill>
                <a:latin typeface="Arial Narrow" pitchFamily="34" charset="0"/>
              </a:rPr>
              <a:t> </a:t>
            </a:r>
            <a:r>
              <a:rPr lang="en-GB" sz="1400" baseline="0" dirty="0" smtClean="0">
                <a:solidFill>
                  <a:srgbClr val="96CCEE"/>
                </a:solidFill>
                <a:latin typeface="Arial Narrow" pitchFamily="34" charset="0"/>
              </a:rPr>
              <a:t>Pre-deployment Training</a:t>
            </a:r>
          </a:p>
          <a:p>
            <a:pPr defTabSz="1042988" rtl="0"/>
            <a:endParaRPr lang="en-GB" sz="1400" dirty="0">
              <a:solidFill>
                <a:srgbClr val="96CCEE"/>
              </a:solidFill>
              <a:latin typeface="Arial Narrow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20688" y="705485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1042988" rtl="0"/>
            <a:fld id="{98A30FDA-EE2B-4F12-8602-FE45D88879D1}" type="slidenum">
              <a:rPr lang="ar-SA" sz="1700">
                <a:solidFill>
                  <a:srgbClr val="72BBE8"/>
                </a:solidFill>
                <a:latin typeface="Arial Narrow" pitchFamily="34" charset="0"/>
              </a:rPr>
              <a:pPr algn="r" defTabSz="1042988" rtl="0"/>
              <a:t>‹#›</a:t>
            </a:fld>
            <a:r>
              <a:rPr lang="en-GB" sz="1700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US" sz="2400" baseline="14000">
                <a:solidFill>
                  <a:schemeClr val="bg1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7185" name="Picture 17" descr="WHO-EN-white-H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575" y="6659563"/>
            <a:ext cx="25812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2pPr>
      <a:lvl3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3pPr>
      <a:lvl4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4pPr>
      <a:lvl5pPr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90525" indent="-390525" algn="l" defTabSz="1042988" rtl="0" fontAlgn="base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l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919163" indent="-3222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Font typeface="Arial" charset="0"/>
        <a:buChar char="–"/>
        <a:defRPr sz="2400">
          <a:solidFill>
            <a:srgbClr val="000066"/>
          </a:solidFill>
          <a:latin typeface="+mn-lt"/>
          <a:cs typeface="+mn-cs"/>
        </a:defRPr>
      </a:lvl2pPr>
      <a:lvl3pPr marL="1433513" indent="-307975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•"/>
        <a:defRPr sz="2400">
          <a:solidFill>
            <a:srgbClr val="000066"/>
          </a:solidFill>
          <a:latin typeface="Arial Narrow" pitchFamily="34" charset="0"/>
          <a:cs typeface="+mn-cs"/>
        </a:defRPr>
      </a:lvl3pPr>
      <a:lvl4pPr marL="1898650" indent="-258763" algn="l" defTabSz="1042988" rtl="0" fontAlgn="base">
        <a:spcBef>
          <a:spcPct val="20000"/>
        </a:spcBef>
        <a:spcAft>
          <a:spcPct val="0"/>
        </a:spcAft>
        <a:buClr>
          <a:srgbClr val="1E7FB8"/>
        </a:buClr>
        <a:buChar char="–"/>
        <a:defRPr sz="2400">
          <a:solidFill>
            <a:srgbClr val="000066"/>
          </a:solidFill>
          <a:latin typeface="Arial Narrow" pitchFamily="34" charset="0"/>
          <a:cs typeface="+mn-cs"/>
        </a:defRPr>
      </a:lvl4pPr>
      <a:lvl5pPr marL="22685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5pPr>
      <a:lvl6pPr marL="27257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6pPr>
      <a:lvl7pPr marL="31829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7pPr>
      <a:lvl8pPr marL="36401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8pPr>
      <a:lvl9pPr marL="4097338" indent="-165100" algn="r" defTabSz="1042988" rtl="1" fontAlgn="base">
        <a:spcBef>
          <a:spcPct val="20000"/>
        </a:spcBef>
        <a:spcAft>
          <a:spcPct val="0"/>
        </a:spcAft>
        <a:buChar char="»"/>
        <a:defRPr sz="23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fwcognwr@who.in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fro.who.int/fr/guinee/bureau-de-pays-de-loms-guine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0" y="5310188"/>
            <a:ext cx="10693400" cy="2251075"/>
          </a:xfrm>
          <a:prstGeom prst="rect">
            <a:avLst/>
          </a:prstGeom>
          <a:solidFill>
            <a:srgbClr val="1E7F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46789" name="Picture 5" descr="WHO-EN-white-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5578475"/>
            <a:ext cx="4430713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792" name="Rectangle 8"/>
          <p:cNvSpPr>
            <a:spLocks noChangeArrowheads="1"/>
          </p:cNvSpPr>
          <p:nvPr/>
        </p:nvSpPr>
        <p:spPr bwMode="auto">
          <a:xfrm>
            <a:off x="991164" y="3217505"/>
            <a:ext cx="9134475" cy="1154112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006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1042988" rtl="0"/>
            <a:r>
              <a:rPr lang="en-GB" sz="6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Guinea Country Context</a:t>
            </a:r>
            <a:endParaRPr lang="en-GB" sz="6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86038" y="814388"/>
            <a:ext cx="53006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 </a:t>
            </a:r>
            <a:r>
              <a:rPr lang="en-GB" sz="6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</a:t>
            </a:r>
            <a:endParaRPr lang="en-GB" sz="6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29601" y="2146370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42988" rtl="0"/>
            <a:r>
              <a:rPr lang="en-GB" sz="4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</a:t>
            </a:r>
            <a:r>
              <a:rPr lang="en-GB" sz="440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5.2</a:t>
            </a:r>
            <a:endParaRPr lang="en-GB" sz="4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Links to the documents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WHO Guinea website</a:t>
            </a:r>
          </a:p>
          <a:p>
            <a:pPr marL="0" indent="0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http://www.who.int/countries/gin/en/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cooperation strategy</a:t>
            </a:r>
          </a:p>
          <a:p>
            <a:pPr marL="0" indent="0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http://www.who.int/countryfocus/cooperation_strategy/ccs_gin_fr.pdf?ua=1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health profile</a:t>
            </a:r>
          </a:p>
          <a:p>
            <a:pPr marL="0" indent="0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http://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www.afro.who.int/en/guinea/country-health-profile.html</a:t>
            </a:r>
          </a:p>
          <a:p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Situation report</a:t>
            </a:r>
          </a:p>
          <a:p>
            <a:pPr marL="0" indent="0"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http://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apps.who.int/ebola/en/current-situation/ebola-situation-report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0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Objectives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At the end of this session, participants will be able to </a:t>
            </a:r>
          </a:p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List some of the key information sources in relation to WHO's work in 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Guinea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the Ebola Response.</a:t>
            </a:r>
          </a:p>
        </p:txBody>
      </p:sp>
    </p:spTree>
    <p:extLst>
      <p:ext uri="{BB962C8B-B14F-4D97-AF65-F5344CB8AC3E}">
        <p14:creationId xmlns:p14="http://schemas.microsoft.com/office/powerpoint/2010/main" val="82727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298" y="6623877"/>
            <a:ext cx="86534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http://www.un.org/Depts/Cartographic/map/profile/guinea.pdf</a:t>
            </a:r>
          </a:p>
        </p:txBody>
      </p:sp>
      <p:pic>
        <p:nvPicPr>
          <p:cNvPr id="4923" name="Picture 2" descr="F:\guinea 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2720"/>
            <a:ext cx="8573729" cy="664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51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Corporate Strategy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38007" y="1472536"/>
            <a:ext cx="5375968" cy="5084762"/>
          </a:xfrm>
        </p:spPr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Key guide to WHO's work in countries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Medium term vision for technical cooperation with the country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Supports the country's national health policy, strategy or plan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Generally for 4-6 years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is the main instrument for harmonizing WHO cooperation in countries with that of other UN agencies and development partners</a:t>
            </a:r>
          </a:p>
        </p:txBody>
      </p:sp>
      <p:pic>
        <p:nvPicPr>
          <p:cNvPr id="220301" name="Picture 21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2" t="9823" r="71762" b="10980"/>
          <a:stretch/>
        </p:blipFill>
        <p:spPr bwMode="auto">
          <a:xfrm>
            <a:off x="182880" y="1409252"/>
            <a:ext cx="4062762" cy="5070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WHO country health profile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525" y="1389409"/>
            <a:ext cx="9696450" cy="5084762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overview of the situation and trends of priority health problems and the health systems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profile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Description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of institutional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frameworks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Trends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 the national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response</a:t>
            </a:r>
          </a:p>
          <a:p>
            <a:pPr lvl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ey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issues and challenges. </a:t>
            </a:r>
          </a:p>
          <a:p>
            <a:pPr marL="390525" lvl="1" indent="-390525">
              <a:spcBef>
                <a:spcPct val="80000"/>
              </a:spcBef>
              <a:buFont typeface="Wingdings" pitchFamily="2" charset="2"/>
              <a:buChar char="l"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Its purpose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is to promote evidence-based health policymaking through a comprehensive and rigorous analysis of the dynamics of health situations and health systems in the country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3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" t="11109" r="65798" b="7606"/>
          <a:stretch/>
        </p:blipFill>
        <p:spPr bwMode="auto">
          <a:xfrm>
            <a:off x="1052053" y="0"/>
            <a:ext cx="8475406" cy="666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43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Ebola situation report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4781" y="1359851"/>
            <a:ext cx="95959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http://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apps.who.int/ebola/en/ebola-situation-report/situation-reports/ebola-situation-report-25-february-2015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" t="11137" r="6421" b="12085"/>
          <a:stretch/>
        </p:blipFill>
        <p:spPr bwMode="auto">
          <a:xfrm>
            <a:off x="244781" y="1656296"/>
            <a:ext cx="8172000" cy="58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344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710" t="5248" r="18794" b="4752"/>
          <a:stretch/>
        </p:blipFill>
        <p:spPr bwMode="auto">
          <a:xfrm>
            <a:off x="-4366287" y="-1"/>
            <a:ext cx="15059687" cy="7561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65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Key contacts in the country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525" y="1404426"/>
            <a:ext cx="9696450" cy="5084762"/>
          </a:xfrm>
        </p:spPr>
        <p:txBody>
          <a:bodyPr/>
          <a:lstStyle/>
          <a:p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Monsieur le Représentant de l'OMS </a:t>
            </a:r>
            <a:b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Prof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. Jean-Marie </a:t>
            </a:r>
            <a:r>
              <a:rPr lang="fr-FR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Dangou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afwcognwr@who.int</a:t>
            </a:r>
            <a:endParaRPr lang="fr-FR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Address: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Boîte postale 817 Conakry,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Guinea</a:t>
            </a:r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Téléphone: +224 622350047 </a:t>
            </a:r>
            <a:b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Télécopie: n/a </a:t>
            </a:r>
            <a:endParaRPr lang="fr-FR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Country office website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www.afro.who.int/fr/guinee/bureau-de-pays-de-loms-guinee.html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78554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master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1450</TotalTime>
  <Words>248</Words>
  <Application>Microsoft Office PowerPoint</Application>
  <PresentationFormat>Custom</PresentationFormat>
  <Paragraphs>63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master</vt:lpstr>
      <vt:lpstr>PowerPoint Presentation</vt:lpstr>
      <vt:lpstr>Objectives</vt:lpstr>
      <vt:lpstr>PowerPoint Presentation</vt:lpstr>
      <vt:lpstr>WHO Country Corporate Strategy</vt:lpstr>
      <vt:lpstr>WHO country health profile</vt:lpstr>
      <vt:lpstr>PowerPoint Presentation</vt:lpstr>
      <vt:lpstr>Ebola situation report</vt:lpstr>
      <vt:lpstr>PowerPoint Presentation</vt:lpstr>
      <vt:lpstr>Key contacts in the country</vt:lpstr>
      <vt:lpstr>Links to the documents</vt:lpstr>
    </vt:vector>
  </TitlesOfParts>
  <Company>World Health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</dc:title>
  <dc:subject>WHO template and recommendations</dc:subject>
  <dc:creator>BHATIASEVI, Aphaluck</dc:creator>
  <cp:keywords>communication, photos, text</cp:keywords>
  <cp:lastModifiedBy>BHATIASEVI, Aphaluck</cp:lastModifiedBy>
  <cp:revision>79</cp:revision>
  <dcterms:created xsi:type="dcterms:W3CDTF">2005-03-01T08:26:43Z</dcterms:created>
  <dcterms:modified xsi:type="dcterms:W3CDTF">2015-03-18T09:31:57Z</dcterms:modified>
  <cp:category>Guidelines</cp:category>
</cp:coreProperties>
</file>